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berlin.pages.dev/holzfassade-berliner-denkmale-behoerden/" TargetMode="External"/><Relationship Id="rId3" Type="http://schemas.openxmlformats.org/officeDocument/2006/relationships/hyperlink" Target="https://holzfassadeberlin.pages.dev/dateien/minimax-cef70ec7c6f06481076ba6d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an Berliner Denkmalen: Verfahrensschritte mit den Behörden · Erklärende Präsentation</a:t>
            </a:r>
          </a:p>
        </p:txBody>
      </p:sp>
      <p:sp>
        <p:nvSpPr>
          <p:cNvPr id="3" name="Content Placeholder 2"/>
          <p:cNvSpPr>
            <a:spLocks noGrp="1"/>
          </p:cNvSpPr>
          <p:nvPr>
            <p:ph idx="1"/>
          </p:nvPr>
        </p:nvSpPr>
        <p:spPr/>
        <p:txBody>
          <a:bodyPr/>
          <a:lstStyle/>
          <a:p>
            <a:r>
              <a:t>Überblick: Eine Holzkonstruktion für Carport und Terrassenüberdachung verändert nicht nur die Nutzung eines Innenhofs oder Hausbereichs, sondern greift auch in die Gestaltung und Technik der Gebäudehülle ein. Im Zusammenhang mit dem Thema Regenwasser, Carport und Terrassenüberdachung in Essen ist deshalb eine sorgfältige Vorbereitung wichtig: Standort, Bestand, gewünschte Materialität und die spätere Ausführung sollten gemeinsam betrachtet werden. Der folgende Leitfaden konzentriert sich auf die praktischen Fragen, die vor einer Planung geklärt werden können. Er ersetzt weder eine objektbezogene Fachplanung noch die Auskunft der zuständigen B</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vorhandene Flächen prüfen</a:t>
            </a:r>
          </a:p>
        </p:txBody>
      </p:sp>
      <p:sp>
        <p:nvSpPr>
          <p:cNvPr id="3" name="Content Placeholder 2"/>
          <p:cNvSpPr>
            <a:spLocks noGrp="1"/>
          </p:cNvSpPr>
          <p:nvPr>
            <p:ph idx="1"/>
          </p:nvPr>
        </p:nvSpPr>
        <p:spPr/>
        <p:txBody>
          <a:bodyPr/>
          <a:lstStyle/>
          <a:p>
            <a:pPr>
              <a:defRPr sz="1800"/>
            </a:pPr>
            <a:r>
              <a:t>Beginnen Sie mit einer Bestandsaufnahme des Bereichs, in dem das Carport oder die Terrassenüberdachung entstehen soll. Notieren Sie die vorhandenen Flächen, die Gebäudehöhe, Zugänge, Fenster und Türen sowie mögliche Hindernisse vor der Fassade. Wichtig ist außerdem, welche Flächen künftig überdacht, befahren oder als Terrasse genutzt werden sollen. Prüfen Sie vorab, ob der geplante Aufbau mit vorhandenen Bekleidungen, Sockeln oder Anschlüssen zusammentrifft. Diese Angaben helfen nicht nur bei der Planung, sondern auch bei einer nachvollziehbaren Abstimmung mit Bauamt oder Denkmalbehörde, falls das Gebäude oder die Fassade besonders geschützt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vorhandene Flächen prüfen</a:t>
            </a:r>
          </a:p>
        </p:txBody>
      </p:sp>
      <p:sp>
        <p:nvSpPr>
          <p:cNvPr id="3" name="Content Placeholder 2"/>
          <p:cNvSpPr>
            <a:spLocks noGrp="1"/>
          </p:cNvSpPr>
          <p:nvPr>
            <p:ph idx="1"/>
          </p:nvPr>
        </p:nvSpPr>
        <p:spPr/>
        <p:txBody>
          <a:bodyPr/>
          <a:lstStyle/>
          <a:p>
            <a:pPr>
              <a:defRPr sz="1800"/>
            </a:pPr>
            <a:r>
              <a:t>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Profil und Oberfläche festlegen</a:t>
            </a:r>
          </a:p>
        </p:txBody>
      </p:sp>
      <p:sp>
        <p:nvSpPr>
          <p:cNvPr id="3" name="Content Placeholder 2"/>
          <p:cNvSpPr>
            <a:spLocks noGrp="1"/>
          </p:cNvSpPr>
          <p:nvPr>
            <p:ph idx="1"/>
          </p:nvPr>
        </p:nvSpPr>
        <p:spPr/>
        <p:txBody>
          <a:bodyPr/>
          <a:lstStyle/>
          <a:p>
            <a:pPr>
              <a:defRPr sz="1800"/>
            </a:pPr>
            <a:r>
              <a:t>Für die Gestaltung sind Holzart, Profilrichtung, offene oder geschlossene Ansicht sowie die gewünschte Oberflächenbehandlung eigenständige Entscheidungen. Halten Sie diese Punkte getrennt fest: Eine bestimmte Holzart beantwortet nicht automatisch Fragen zu Befestigung, Aufbau oder Ausführung. In einem ersten Projektüberblick können Sie darlegen, welche Materialien und welche sichtbaren Anschlüsse vorgesehen sind. Das erleichtert die Beurteilung, weil Material, Profil und Oberfläche zusammen das Erscheinungsbild bestimmen. Bei einer denkmalrelevanten Fassade sollte außerdem dokumentiert werden, welche historische Profilierung, Farbfassung oder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Profil und Oberfläche festlegen</a:t>
            </a:r>
          </a:p>
        </p:txBody>
      </p:sp>
      <p:sp>
        <p:nvSpPr>
          <p:cNvPr id="3" name="Content Placeholder 2"/>
          <p:cNvSpPr>
            <a:spLocks noGrp="1"/>
          </p:cNvSpPr>
          <p:nvPr>
            <p:ph idx="1"/>
          </p:nvPr>
        </p:nvSpPr>
        <p:spPr/>
        <p:txBody>
          <a:bodyPr/>
          <a:lstStyle/>
          <a:p>
            <a:pPr>
              <a:defRPr sz="1800"/>
            </a:pPr>
            <a:r>
              <a:t> vorhandene Substanz erhalten bleiben soll.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Anschlüsse frühzeitig einbeziehen</a:t>
            </a:r>
          </a:p>
        </p:txBody>
      </p:sp>
      <p:sp>
        <p:nvSpPr>
          <p:cNvPr id="3" name="Content Placeholder 2"/>
          <p:cNvSpPr>
            <a:spLocks noGrp="1"/>
          </p:cNvSpPr>
          <p:nvPr>
            <p:ph idx="1"/>
          </p:nvPr>
        </p:nvSpPr>
        <p:spPr/>
        <p:txBody>
          <a:bodyPr/>
          <a:lstStyle/>
          <a:p>
            <a:pPr>
              <a:defRPr sz="1800"/>
            </a:pPr>
            <a:r>
              <a:t>Wenn das Vorhaben im Zusammenhang mit Regenwasser, einem Carport oder einer Terrassenüberdachung geplant wird, gehören Wasserabführung, Gefälle, Anschlusspunkte und die angrenzenden Oberflächen in die frühe Planung. Die konkrete Ausführung hängt vom Standort und vom Bestand ab. Lassen Sie deshalb klären, wo Wasser hinfließen soll, welche Flächen geschützt werden müssen und ob zusätzliche Entwässerungselemente vorgesehen sind. Diese Punkte sollten mit der Planung der Holzkonstruktion abgestimmt werden, damit Befestigungen und Details nicht nachträglich verändert werden müssen. Eine belastbare Aussage zur erforderlichen Technik erhalten Sie obj</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Anschlüsse frühzeitig einbeziehen</a:t>
            </a:r>
          </a:p>
        </p:txBody>
      </p:sp>
      <p:sp>
        <p:nvSpPr>
          <p:cNvPr id="3" name="Content Placeholder 2"/>
          <p:cNvSpPr>
            <a:spLocks noGrp="1"/>
          </p:cNvSpPr>
          <p:nvPr>
            <p:ph idx="1"/>
          </p:nvPr>
        </p:nvSpPr>
        <p:spPr/>
        <p:txBody>
          <a:bodyPr/>
          <a:lstStyle/>
          <a:p>
            <a:pPr>
              <a:defRPr sz="1800"/>
            </a:pPr>
            <a:r>
              <a:t>ektbezogen von den zuständigen Fachplanern und Behörden.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Hinterlüftung und Details darstellen</a:t>
            </a:r>
          </a:p>
        </p:txBody>
      </p:sp>
      <p:sp>
        <p:nvSpPr>
          <p:cNvPr id="3" name="Content Placeholder 2"/>
          <p:cNvSpPr>
            <a:spLocks noGrp="1"/>
          </p:cNvSpPr>
          <p:nvPr>
            <p:ph idx="1"/>
          </p:nvPr>
        </p:nvSpPr>
        <p:spPr/>
        <p:txBody>
          <a:bodyPr/>
          <a:lstStyle/>
          <a:p>
            <a:pPr>
              <a:defRPr sz="1800"/>
            </a:pPr>
            <a:r>
              <a:t>Für die weitere Abstimmung ist eine Darstellung der Konstruktion wichtig. Erfasst werden sollten Ansichten, Schnitte und Details an Sockel, Fenstern, Ecken und oberem Abschluss. Bei einer HolzFassade gehören dazu auch Angaben zum Aufbau und zur Hinterlüftung, soweit sie das äußere Erscheinungsbild berühren. Für Carport und Terrassenüberdachung können zusätzlich die Übergänge zu angrenzenden Bauteilen, die Befestigung und die geplante Nutzung der überdachten Flächen in die Unterlagen aufgenommen werden. So lässt sich prüfen, welche Punkte die Behörde für eine Genehmigung oder eine Stellungnahme benötigt. Zeichnungen und Beschreibungen sollten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Hinterlüftung und Details darstellen</a:t>
            </a:r>
          </a:p>
        </p:txBody>
      </p:sp>
      <p:sp>
        <p:nvSpPr>
          <p:cNvPr id="3" name="Content Placeholder 2"/>
          <p:cNvSpPr>
            <a:spLocks noGrp="1"/>
          </p:cNvSpPr>
          <p:nvPr>
            <p:ph idx="1"/>
          </p:nvPr>
        </p:nvSpPr>
        <p:spPr/>
        <p:txBody>
          <a:bodyPr/>
          <a:lstStyle/>
          <a:p>
            <a:pPr>
              <a:defRPr sz="1800"/>
            </a:pPr>
            <a:r>
              <a:t>dabei denselben Stand haben.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Behördliche Abstimmung vor der Ausführung</a:t>
            </a:r>
          </a:p>
        </p:txBody>
      </p:sp>
      <p:sp>
        <p:nvSpPr>
          <p:cNvPr id="3" name="Content Placeholder 2"/>
          <p:cNvSpPr>
            <a:spLocks noGrp="1"/>
          </p:cNvSpPr>
          <p:nvPr>
            <p:ph idx="1"/>
          </p:nvPr>
        </p:nvSpPr>
        <p:spPr/>
        <p:txBody>
          <a:bodyPr/>
          <a:lstStyle/>
          <a:p>
            <a:pPr>
              <a:defRPr sz="1800"/>
            </a:pPr>
            <a:r>
              <a:t>Bei einem denkmalgeschützten Gebäude sollte die Veränderung der Fassade frühzeitig mit der zuständigen Unteren Denkmalschutzbehörde besprochen werden. In Berlin sind dafür das Bezirksbauamt und das Landesdenkmalamt relevant; für ein Vorhaben in Essen gelten die dort zuständigen Stellen. Lassen Sie sich mitteilen, ob Unterlagen für eine Genehmigung erforderlich sind und welche Unterlagen voraussichtlich erwartet werden. Eine schriftliche Genehmigung liegt vor, bevor mit der Montage begonnen wird. Während der Ausführung können sich Fragen zu Laibungen, Fensterbänken oder Übergängen ergeben. Abweichungen sollten dokumentiert und bei Bedarf mit 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Behördliche Abstimmung vor der Ausführung</a:t>
            </a:r>
          </a:p>
        </p:txBody>
      </p:sp>
      <p:sp>
        <p:nvSpPr>
          <p:cNvPr id="3" name="Content Placeholder 2"/>
          <p:cNvSpPr>
            <a:spLocks noGrp="1"/>
          </p:cNvSpPr>
          <p:nvPr>
            <p:ph idx="1"/>
          </p:nvPr>
        </p:nvSpPr>
        <p:spPr/>
        <p:txBody>
          <a:bodyPr/>
          <a:lstStyle/>
          <a:p>
            <a:pPr>
              <a:defRPr sz="1800"/>
            </a:pPr>
            <a:r>
              <a:t>er zuständigen Stelle abgestimmt werden. Weitere Orientierung bietet die Übersicht zu Holzfassade an Berliner Denkmalen und Verfahrensschritten mit den Behörden.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an Berliner Denkmalen: Verfahrensschritte mit den Behörden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